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handoutMasterIdLst>
    <p:handoutMasterId r:id="rId3"/>
  </p:handoutMasterIdLst>
  <p:sldIdLst>
    <p:sldId id="256" r:id="rId2"/>
  </p:sldIdLst>
  <p:sldSz cx="43891200" cy="32918400"/>
  <p:notesSz cx="7010400" cy="9296400"/>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165" autoAdjust="0"/>
    <p:restoredTop sz="94660"/>
  </p:normalViewPr>
  <p:slideViewPr>
    <p:cSldViewPr>
      <p:cViewPr>
        <p:scale>
          <a:sx n="25" d="100"/>
          <a:sy n="25" d="100"/>
        </p:scale>
        <p:origin x="-80" y="-80"/>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handoutMaster" Target="handoutMasters/handout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6734F71-15D3-42B5-827A-25D65DF7690F}" type="datetimeFigureOut">
              <a:rPr lang="en-US" smtClean="0"/>
              <a:pPr/>
              <a:t>3/11/13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6869A72-969D-47CB-ABDC-FBE7D4D28116}" type="slidenum">
              <a:rPr lang="en-US" smtClean="0"/>
              <a:pPr/>
              <a:t>‹#›</a:t>
            </a:fld>
            <a:endParaRPr lang="en-US"/>
          </a:p>
        </p:txBody>
      </p:sp>
    </p:spTree>
    <p:extLst>
      <p:ext uri="{BB962C8B-B14F-4D97-AF65-F5344CB8AC3E}">
        <p14:creationId xmlns:p14="http://schemas.microsoft.com/office/powerpoint/2010/main" val="7304557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03AF06-6672-40AE-B958-9589C0E71DBC}" type="datetimeFigureOut">
              <a:rPr lang="en-US" smtClean="0"/>
              <a:pPr/>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3AF06-6672-40AE-B958-9589C0E71DBC}" type="datetimeFigureOut">
              <a:rPr lang="en-US" smtClean="0"/>
              <a:pPr/>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6324600"/>
            <a:ext cx="47404018" cy="134820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6324600"/>
            <a:ext cx="141480542" cy="134820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3AF06-6672-40AE-B958-9589C0E71DBC}" type="datetimeFigureOut">
              <a:rPr lang="en-US" smtClean="0"/>
              <a:pPr/>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3AF06-6672-40AE-B958-9589C0E71DBC}" type="datetimeFigureOut">
              <a:rPr lang="en-US" smtClean="0"/>
              <a:pPr/>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03AF06-6672-40AE-B958-9589C0E71DBC}" type="datetimeFigureOut">
              <a:rPr lang="en-US" smtClean="0"/>
              <a:pPr/>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03AF06-6672-40AE-B958-9589C0E71DBC}" type="datetimeFigureOut">
              <a:rPr lang="en-US" smtClean="0"/>
              <a:pPr/>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03AF06-6672-40AE-B958-9589C0E71DBC}" type="datetimeFigureOut">
              <a:rPr lang="en-US" smtClean="0"/>
              <a:pPr/>
              <a:t>3/11/13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03AF06-6672-40AE-B958-9589C0E71DBC}" type="datetimeFigureOut">
              <a:rPr lang="en-US" smtClean="0"/>
              <a:pPr/>
              <a:t>3/11/13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03AF06-6672-40AE-B958-9589C0E71DBC}" type="datetimeFigureOut">
              <a:rPr lang="en-US" smtClean="0"/>
              <a:pPr/>
              <a:t>3/11/13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smtClean="0"/>
              <a:t>Click to edit Master title style</a:t>
            </a:r>
            <a:endParaRPr lang="en-US"/>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3AF06-6672-40AE-B958-9589C0E71DBC}" type="datetimeFigureOut">
              <a:rPr lang="en-US" smtClean="0"/>
              <a:pPr/>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smtClean="0"/>
              <a:t>Click to edit Master title style</a:t>
            </a:r>
            <a:endParaRPr lang="en-US"/>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3AF06-6672-40AE-B958-9589C0E71DBC}" type="datetimeFigureOut">
              <a:rPr lang="en-US" smtClean="0"/>
              <a:pPr/>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ECD75-2668-47F6-927E-2AEA5D586A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C503AF06-6672-40AE-B958-9589C0E71DBC}" type="datetimeFigureOut">
              <a:rPr lang="en-US" smtClean="0"/>
              <a:pPr/>
              <a:t>3/11/13</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296ECD75-2668-47F6-927E-2AEA5D586A0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4624388" y="990600"/>
            <a:ext cx="34771012" cy="3646938"/>
          </a:xfrm>
          <a:prstGeom prst="rect">
            <a:avLst/>
          </a:prstGeom>
          <a:noFill/>
          <a:ln w="9525">
            <a:noFill/>
            <a:miter lim="800000"/>
            <a:headEnd/>
            <a:tailEnd/>
          </a:ln>
        </p:spPr>
        <p:txBody>
          <a:bodyPr lIns="91243" tIns="45614" rIns="91243" bIns="45614">
            <a:spAutoFit/>
          </a:bodyPr>
          <a:lstStyle/>
          <a:p>
            <a:pPr algn="ctr">
              <a:spcBef>
                <a:spcPct val="50000"/>
              </a:spcBef>
            </a:pPr>
            <a:r>
              <a:rPr lang="en-US" sz="9600" b="1" dirty="0" smtClean="0">
                <a:latin typeface="Tahoma" pitchFamily="34" charset="0"/>
              </a:rPr>
              <a:t>Ocean Current </a:t>
            </a:r>
            <a:r>
              <a:rPr lang="en-US" sz="9600" b="1" dirty="0">
                <a:latin typeface="Tahoma" pitchFamily="34" charset="0"/>
              </a:rPr>
              <a:t>T</a:t>
            </a:r>
            <a:r>
              <a:rPr lang="en-US" sz="9600" b="1" dirty="0" smtClean="0">
                <a:latin typeface="Tahoma" pitchFamily="34" charset="0"/>
              </a:rPr>
              <a:t>racking </a:t>
            </a:r>
            <a:r>
              <a:rPr lang="en-US" sz="9600" b="1" dirty="0">
                <a:latin typeface="Tahoma" pitchFamily="34" charset="0"/>
              </a:rPr>
              <a:t>U</a:t>
            </a:r>
            <a:r>
              <a:rPr lang="en-US" sz="9600" b="1" dirty="0" smtClean="0">
                <a:latin typeface="Tahoma" pitchFamily="34" charset="0"/>
              </a:rPr>
              <a:t>sing Temperature</a:t>
            </a:r>
            <a:endParaRPr lang="en-US" sz="9600" b="1" dirty="0">
              <a:latin typeface="Tahoma" pitchFamily="34" charset="0"/>
            </a:endParaRPr>
          </a:p>
          <a:p>
            <a:pPr algn="ctr">
              <a:spcBef>
                <a:spcPct val="50000"/>
              </a:spcBef>
            </a:pPr>
            <a:r>
              <a:rPr lang="en-US" sz="5400" b="1" dirty="0" smtClean="0">
                <a:latin typeface="Tahoma" pitchFamily="34" charset="0"/>
              </a:rPr>
              <a:t>Ben Katz</a:t>
            </a:r>
          </a:p>
          <a:p>
            <a:pPr algn="ctr">
              <a:spcBef>
                <a:spcPct val="50000"/>
              </a:spcBef>
            </a:pPr>
            <a:r>
              <a:rPr lang="en-US" sz="3600" b="1" dirty="0" err="1" smtClean="0">
                <a:latin typeface="Tahoma" pitchFamily="34" charset="0"/>
              </a:rPr>
              <a:t>Reefquest</a:t>
            </a:r>
            <a:endParaRPr lang="en-US" sz="3600" b="1" dirty="0" smtClean="0">
              <a:latin typeface="Tahoma" pitchFamily="34" charset="0"/>
            </a:endParaRPr>
          </a:p>
        </p:txBody>
      </p:sp>
      <p:sp>
        <p:nvSpPr>
          <p:cNvPr id="12" name="TextBox 11"/>
          <p:cNvSpPr txBox="1"/>
          <p:nvPr/>
        </p:nvSpPr>
        <p:spPr>
          <a:xfrm>
            <a:off x="1066800" y="18745200"/>
            <a:ext cx="9982200" cy="5632312"/>
          </a:xfrm>
          <a:prstGeom prst="rect">
            <a:avLst/>
          </a:prstGeom>
          <a:solidFill>
            <a:schemeClr val="tx2">
              <a:lumMod val="20000"/>
              <a:lumOff val="80000"/>
              <a:alpha val="50000"/>
            </a:schemeClr>
          </a:solidFill>
          <a:ln>
            <a:solidFill>
              <a:schemeClr val="accent1"/>
            </a:solidFill>
          </a:ln>
        </p:spPr>
        <p:txBody>
          <a:bodyPr wrap="square" rtlCol="0">
            <a:spAutoFit/>
          </a:bodyPr>
          <a:lstStyle/>
          <a:p>
            <a:endParaRPr lang="en-US" sz="3600" dirty="0" smtClean="0">
              <a:latin typeface="Palatino Linotype" pitchFamily="18" charset="0"/>
            </a:endParaRPr>
          </a:p>
          <a:p>
            <a:r>
              <a:rPr lang="en-US" sz="3600" dirty="0" smtClean="0">
                <a:latin typeface="Palatino Linotype" pitchFamily="18" charset="0"/>
              </a:rPr>
              <a:t>As water travels with the current the temperature doesn’t change much if at all. With this knowledge the temperature can be inferred. If a peak temperature is measured and then is the same or very similar some time later in a different location, the time it takes to get from the first location to the second is the current speed.</a:t>
            </a:r>
          </a:p>
          <a:p>
            <a:r>
              <a:rPr lang="en-US" sz="3600" dirty="0" smtClean="0">
                <a:latin typeface="Palatino Linotype" pitchFamily="18" charset="0"/>
              </a:rPr>
              <a:t> </a:t>
            </a:r>
            <a:endParaRPr lang="en-US" sz="3600" dirty="0">
              <a:latin typeface="Palatino Linotype" pitchFamily="18" charset="0"/>
            </a:endParaRPr>
          </a:p>
        </p:txBody>
      </p:sp>
      <p:sp>
        <p:nvSpPr>
          <p:cNvPr id="14" name="Text Box 7"/>
          <p:cNvSpPr txBox="1">
            <a:spLocks noChangeArrowheads="1"/>
          </p:cNvSpPr>
          <p:nvPr/>
        </p:nvSpPr>
        <p:spPr bwMode="auto">
          <a:xfrm>
            <a:off x="1066800" y="17754599"/>
            <a:ext cx="9982200" cy="1015469"/>
          </a:xfrm>
          <a:prstGeom prst="rect">
            <a:avLst/>
          </a:prstGeom>
          <a:solidFill>
            <a:schemeClr val="tx2">
              <a:lumMod val="60000"/>
              <a:lumOff val="40000"/>
            </a:schemeClr>
          </a:solidFill>
          <a:ln w="9525">
            <a:solidFill>
              <a:schemeClr val="accent1"/>
            </a:solidFill>
            <a:miter lim="800000"/>
            <a:headEnd/>
            <a:tailEnd/>
          </a:ln>
          <a:effectLst/>
        </p:spPr>
        <p:txBody>
          <a:bodyPr wrap="square" lIns="91267" tIns="45624" rIns="91267" bIns="45624">
            <a:spAutoFit/>
          </a:bodyPr>
          <a:lstStyle/>
          <a:p>
            <a:pPr algn="ctr" eaLnBrk="0" hangingPunct="0">
              <a:spcBef>
                <a:spcPct val="50000"/>
              </a:spcBef>
            </a:pPr>
            <a:r>
              <a:rPr lang="en-US" sz="6000" b="1" dirty="0" smtClean="0">
                <a:solidFill>
                  <a:srgbClr val="F8F8F8"/>
                </a:solidFill>
                <a:latin typeface="Palatino Linotype" pitchFamily="18" charset="0"/>
              </a:rPr>
              <a:t>Introduction</a:t>
            </a:r>
            <a:endParaRPr lang="en-US" sz="6000" b="1" dirty="0">
              <a:solidFill>
                <a:srgbClr val="F8F8F8"/>
              </a:solidFill>
              <a:latin typeface="Palatino Linotype" pitchFamily="18" charset="0"/>
            </a:endParaRPr>
          </a:p>
        </p:txBody>
      </p:sp>
      <p:sp>
        <p:nvSpPr>
          <p:cNvPr id="13" name="Text Box 406"/>
          <p:cNvSpPr txBox="1">
            <a:spLocks noChangeArrowheads="1"/>
          </p:cNvSpPr>
          <p:nvPr/>
        </p:nvSpPr>
        <p:spPr bwMode="auto">
          <a:xfrm>
            <a:off x="12877800" y="6858001"/>
            <a:ext cx="9982200" cy="8679301"/>
          </a:xfrm>
          <a:prstGeom prst="rect">
            <a:avLst/>
          </a:prstGeom>
          <a:solidFill>
            <a:schemeClr val="tx2">
              <a:lumMod val="20000"/>
              <a:lumOff val="80000"/>
              <a:alpha val="50000"/>
            </a:schemeClr>
          </a:solidFill>
          <a:ln w="9525">
            <a:solidFill>
              <a:schemeClr val="accent1"/>
            </a:solidFill>
            <a:miter lim="800000"/>
            <a:headEnd/>
            <a:tailEnd/>
          </a:ln>
          <a:effectLst/>
        </p:spPr>
        <p:txBody>
          <a:bodyPr wrap="square" lIns="457200" tIns="457200" rIns="457200" bIns="457200">
            <a:spAutoFit/>
          </a:bodyPr>
          <a:lstStyle/>
          <a:p>
            <a:pPr defTabSz="4389438"/>
            <a:r>
              <a:rPr lang="en-US" sz="3600" dirty="0" smtClean="0">
                <a:latin typeface="Palatino Linotype" pitchFamily="18" charset="0"/>
              </a:rPr>
              <a:t>Since the data collected was over a couple of weeks, there is not one current speed or direction, but instead velocity as a function of time and the direction as a function of time. The current gradually increases and then decreases. At the end it grows exponentially which is due to calculation errors with fitting equations to the plotted points. When trying to find the best function for the graphs, seen to the left, the equation as x grows will grow exponentially as there are no more points to account for. This is why there is error at the end of the velocity and direction graphs.</a:t>
            </a:r>
            <a:endParaRPr lang="en-US" sz="3600" dirty="0">
              <a:latin typeface="Palatino Linotype" pitchFamily="18" charset="0"/>
            </a:endParaRPr>
          </a:p>
        </p:txBody>
      </p:sp>
      <p:sp>
        <p:nvSpPr>
          <p:cNvPr id="17" name="Text Box 7"/>
          <p:cNvSpPr txBox="1">
            <a:spLocks noChangeArrowheads="1"/>
          </p:cNvSpPr>
          <p:nvPr/>
        </p:nvSpPr>
        <p:spPr bwMode="auto">
          <a:xfrm>
            <a:off x="12877800" y="5867400"/>
            <a:ext cx="9982200" cy="1015469"/>
          </a:xfrm>
          <a:prstGeom prst="rect">
            <a:avLst/>
          </a:prstGeom>
          <a:solidFill>
            <a:schemeClr val="tx2">
              <a:lumMod val="60000"/>
              <a:lumOff val="40000"/>
            </a:schemeClr>
          </a:solidFill>
          <a:ln w="9525">
            <a:solidFill>
              <a:schemeClr val="accent1"/>
            </a:solidFill>
            <a:miter lim="800000"/>
            <a:headEnd/>
            <a:tailEnd/>
          </a:ln>
          <a:effectLst/>
        </p:spPr>
        <p:txBody>
          <a:bodyPr wrap="square" lIns="91267" tIns="45624" rIns="91267" bIns="45624">
            <a:spAutoFit/>
          </a:bodyPr>
          <a:lstStyle/>
          <a:p>
            <a:pPr algn="ctr" eaLnBrk="0" hangingPunct="0">
              <a:spcBef>
                <a:spcPct val="50000"/>
              </a:spcBef>
            </a:pPr>
            <a:r>
              <a:rPr lang="en-US" sz="6000" b="1" dirty="0" smtClean="0">
                <a:solidFill>
                  <a:srgbClr val="F8F8F8"/>
                </a:solidFill>
                <a:latin typeface="Palatino Linotype" pitchFamily="18" charset="0"/>
              </a:rPr>
              <a:t>Results</a:t>
            </a:r>
            <a:endParaRPr lang="en-US" sz="6000" b="1" dirty="0">
              <a:solidFill>
                <a:srgbClr val="F8F8F8"/>
              </a:solidFill>
              <a:latin typeface="Palatino Linotype" pitchFamily="18" charset="0"/>
            </a:endParaRPr>
          </a:p>
        </p:txBody>
      </p:sp>
      <p:sp>
        <p:nvSpPr>
          <p:cNvPr id="20" name="Text Box 7"/>
          <p:cNvSpPr txBox="1">
            <a:spLocks noChangeArrowheads="1"/>
          </p:cNvSpPr>
          <p:nvPr/>
        </p:nvSpPr>
        <p:spPr bwMode="auto">
          <a:xfrm>
            <a:off x="1066800" y="5867400"/>
            <a:ext cx="9982200" cy="1015469"/>
          </a:xfrm>
          <a:prstGeom prst="rect">
            <a:avLst/>
          </a:prstGeom>
          <a:solidFill>
            <a:schemeClr val="tx2">
              <a:lumMod val="60000"/>
              <a:lumOff val="40000"/>
            </a:schemeClr>
          </a:solidFill>
          <a:ln w="9525">
            <a:solidFill>
              <a:schemeClr val="accent1"/>
            </a:solidFill>
            <a:miter lim="800000"/>
            <a:headEnd/>
            <a:tailEnd/>
          </a:ln>
          <a:effectLst/>
        </p:spPr>
        <p:txBody>
          <a:bodyPr wrap="square" lIns="91267" tIns="45624" rIns="91267" bIns="45624">
            <a:spAutoFit/>
          </a:bodyPr>
          <a:lstStyle/>
          <a:p>
            <a:pPr algn="ctr" eaLnBrk="0" hangingPunct="0">
              <a:spcBef>
                <a:spcPct val="50000"/>
              </a:spcBef>
            </a:pPr>
            <a:r>
              <a:rPr lang="en-US" sz="6000" b="1" dirty="0" smtClean="0">
                <a:solidFill>
                  <a:srgbClr val="F8F8F8"/>
                </a:solidFill>
                <a:latin typeface="Palatino Linotype" pitchFamily="18" charset="0"/>
              </a:rPr>
              <a:t>Abstract</a:t>
            </a:r>
          </a:p>
        </p:txBody>
      </p:sp>
      <p:sp>
        <p:nvSpPr>
          <p:cNvPr id="22" name="Text Box 406"/>
          <p:cNvSpPr txBox="1">
            <a:spLocks noChangeArrowheads="1"/>
          </p:cNvSpPr>
          <p:nvPr/>
        </p:nvSpPr>
        <p:spPr bwMode="auto">
          <a:xfrm>
            <a:off x="1066800" y="6858001"/>
            <a:ext cx="9982200" cy="10895292"/>
          </a:xfrm>
          <a:prstGeom prst="rect">
            <a:avLst/>
          </a:prstGeom>
          <a:solidFill>
            <a:schemeClr val="tx2">
              <a:lumMod val="20000"/>
              <a:lumOff val="80000"/>
              <a:alpha val="50000"/>
            </a:schemeClr>
          </a:solidFill>
          <a:ln w="9525">
            <a:solidFill>
              <a:schemeClr val="accent1"/>
            </a:solidFill>
            <a:miter lim="800000"/>
            <a:headEnd/>
            <a:tailEnd/>
          </a:ln>
          <a:effectLst/>
        </p:spPr>
        <p:txBody>
          <a:bodyPr wrap="square" lIns="457200" tIns="457200" rIns="457200" bIns="457200">
            <a:spAutoFit/>
          </a:bodyPr>
          <a:lstStyle/>
          <a:p>
            <a:pPr defTabSz="4389438"/>
            <a:r>
              <a:rPr lang="en-US" sz="3600" dirty="0"/>
              <a:t>For this project pairs of temperature and photometric sensors were placed at five sites at depths of 4-6m at a reef near </a:t>
            </a:r>
            <a:r>
              <a:rPr lang="en-US" sz="3600" dirty="0" err="1"/>
              <a:t>Lahaina</a:t>
            </a:r>
            <a:r>
              <a:rPr lang="en-US" sz="3600" dirty="0"/>
              <a:t>, Maui, as well as one sensor pair place on land near the reef site. </a:t>
            </a:r>
            <a:r>
              <a:rPr lang="en-US" sz="3600" dirty="0" smtClean="0"/>
              <a:t>These </a:t>
            </a:r>
            <a:r>
              <a:rPr lang="en-US" sz="3600" dirty="0"/>
              <a:t>sensors logged data every 5 minutes, with the temporal shifts between features of temperature profiles at different sites used to estimate current velocity between sites.  The location of each sensor was recorded using GPS data supplemented with a visual map of the reef, with the average separation between sensors being on the order of hundreds of meters. </a:t>
            </a:r>
            <a:r>
              <a:rPr lang="en-US" sz="3600" dirty="0" smtClean="0"/>
              <a:t>The </a:t>
            </a:r>
            <a:r>
              <a:rPr lang="en-US" sz="3600" dirty="0"/>
              <a:t>interpolated current velocities between sensor sites can then be used to make a small-scale vector map of local currents at the reef site, potentially allowing for the tracing of point source pollution from coastal sources</a:t>
            </a:r>
            <a:r>
              <a:rPr lang="en-US" sz="3600" dirty="0" smtClean="0"/>
              <a:t>.</a:t>
            </a:r>
            <a:endParaRPr lang="en-US" sz="3600" dirty="0" smtClean="0">
              <a:latin typeface="Palatino Linotype" pitchFamily="18" charset="0"/>
            </a:endParaRPr>
          </a:p>
        </p:txBody>
      </p:sp>
      <p:pic>
        <p:nvPicPr>
          <p:cNvPr id="2" name="Picture 1"/>
          <p:cNvPicPr>
            <a:picLocks noChangeAspect="1"/>
          </p:cNvPicPr>
          <p:nvPr/>
        </p:nvPicPr>
        <p:blipFill>
          <a:blip r:embed="rId2"/>
          <a:stretch>
            <a:fillRect/>
          </a:stretch>
        </p:blipFill>
        <p:spPr>
          <a:xfrm>
            <a:off x="1752600" y="1905000"/>
            <a:ext cx="5080000" cy="2336800"/>
          </a:xfrm>
          <a:prstGeom prst="rect">
            <a:avLst/>
          </a:prstGeom>
        </p:spPr>
      </p:pic>
      <p:pic>
        <p:nvPicPr>
          <p:cNvPr id="3" name="Picture 2"/>
          <p:cNvPicPr>
            <a:picLocks noChangeAspect="1"/>
          </p:cNvPicPr>
          <p:nvPr/>
        </p:nvPicPr>
        <p:blipFill>
          <a:blip r:embed="rId3"/>
          <a:stretch>
            <a:fillRect/>
          </a:stretch>
        </p:blipFill>
        <p:spPr>
          <a:xfrm>
            <a:off x="36880800" y="1295400"/>
            <a:ext cx="5232400" cy="1244600"/>
          </a:xfrm>
          <a:prstGeom prst="rect">
            <a:avLst/>
          </a:prstGeom>
        </p:spPr>
      </p:pic>
      <p:pic>
        <p:nvPicPr>
          <p:cNvPr id="16" name="Picture 15" descr="Screen Shot 2013-03-04 at 2.40.1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27000" y="5791200"/>
            <a:ext cx="16041285" cy="9654875"/>
          </a:xfrm>
          <a:prstGeom prst="rect">
            <a:avLst/>
          </a:prstGeom>
        </p:spPr>
      </p:pic>
      <p:pic>
        <p:nvPicPr>
          <p:cNvPr id="21" name="Picture 20" descr="Screen Shot 2013-03-04 at 2.40.23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03200" y="15852696"/>
            <a:ext cx="15996273" cy="7953454"/>
          </a:xfrm>
          <a:prstGeom prst="rect">
            <a:avLst/>
          </a:prstGeom>
        </p:spPr>
      </p:pic>
      <p:pic>
        <p:nvPicPr>
          <p:cNvPr id="23" name="Picture 22" descr="Screen Shot 2013-03-04 at 2.40.4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01845" y="24196108"/>
            <a:ext cx="16033750" cy="7907055"/>
          </a:xfrm>
          <a:prstGeom prst="rect">
            <a:avLst/>
          </a:prstGeom>
        </p:spPr>
      </p:pic>
      <p:sp>
        <p:nvSpPr>
          <p:cNvPr id="24" name="TextBox 23"/>
          <p:cNvSpPr txBox="1"/>
          <p:nvPr/>
        </p:nvSpPr>
        <p:spPr>
          <a:xfrm>
            <a:off x="1066800" y="25374600"/>
            <a:ext cx="9982200" cy="3970318"/>
          </a:xfrm>
          <a:prstGeom prst="rect">
            <a:avLst/>
          </a:prstGeom>
          <a:solidFill>
            <a:schemeClr val="tx2">
              <a:lumMod val="20000"/>
              <a:lumOff val="80000"/>
              <a:alpha val="50000"/>
            </a:schemeClr>
          </a:solidFill>
          <a:ln>
            <a:solidFill>
              <a:schemeClr val="accent1"/>
            </a:solidFill>
          </a:ln>
        </p:spPr>
        <p:txBody>
          <a:bodyPr wrap="square" rtlCol="0">
            <a:spAutoFit/>
          </a:bodyPr>
          <a:lstStyle/>
          <a:p>
            <a:endParaRPr lang="en-US" sz="3600" dirty="0" smtClean="0">
              <a:latin typeface="Palatino Linotype" pitchFamily="18" charset="0"/>
            </a:endParaRPr>
          </a:p>
          <a:p>
            <a:r>
              <a:rPr lang="en-US" sz="3600" dirty="0" smtClean="0">
                <a:latin typeface="Palatino Linotype" pitchFamily="18" charset="0"/>
              </a:rPr>
              <a:t>Next the direction of the current, the speed of the current, and the locations of the sensors will be compared to a map of the reefs and Maui coast. It is basically tracking the current back to its source.</a:t>
            </a:r>
          </a:p>
          <a:p>
            <a:endParaRPr lang="en-US" sz="3600" dirty="0">
              <a:latin typeface="Palatino Linotype" pitchFamily="18" charset="0"/>
            </a:endParaRPr>
          </a:p>
        </p:txBody>
      </p:sp>
      <p:sp>
        <p:nvSpPr>
          <p:cNvPr id="25" name="Text Box 7"/>
          <p:cNvSpPr txBox="1">
            <a:spLocks noChangeArrowheads="1"/>
          </p:cNvSpPr>
          <p:nvPr/>
        </p:nvSpPr>
        <p:spPr bwMode="auto">
          <a:xfrm>
            <a:off x="1066800" y="24383999"/>
            <a:ext cx="9982200" cy="1015469"/>
          </a:xfrm>
          <a:prstGeom prst="rect">
            <a:avLst/>
          </a:prstGeom>
          <a:solidFill>
            <a:schemeClr val="tx2">
              <a:lumMod val="60000"/>
              <a:lumOff val="40000"/>
            </a:schemeClr>
          </a:solidFill>
          <a:ln w="9525">
            <a:solidFill>
              <a:schemeClr val="accent1"/>
            </a:solidFill>
            <a:miter lim="800000"/>
            <a:headEnd/>
            <a:tailEnd/>
          </a:ln>
          <a:effectLst/>
        </p:spPr>
        <p:txBody>
          <a:bodyPr wrap="square" lIns="91267" tIns="45624" rIns="91267" bIns="45624">
            <a:spAutoFit/>
          </a:bodyPr>
          <a:lstStyle/>
          <a:p>
            <a:pPr algn="ctr" eaLnBrk="0" hangingPunct="0">
              <a:spcBef>
                <a:spcPct val="50000"/>
              </a:spcBef>
            </a:pPr>
            <a:r>
              <a:rPr lang="en-US" sz="6000" b="1" dirty="0" smtClean="0">
                <a:solidFill>
                  <a:srgbClr val="F8F8F8"/>
                </a:solidFill>
                <a:latin typeface="Palatino Linotype" pitchFamily="18" charset="0"/>
              </a:rPr>
              <a:t>What's Next?</a:t>
            </a:r>
            <a:endParaRPr lang="en-US" sz="6000" b="1" dirty="0">
              <a:solidFill>
                <a:srgbClr val="F8F8F8"/>
              </a:solidFill>
              <a:latin typeface="Palatino Linotype" pitchFamily="18" charset="0"/>
            </a:endParaRPr>
          </a:p>
        </p:txBody>
      </p:sp>
      <p:pic>
        <p:nvPicPr>
          <p:cNvPr id="6" name="Picture 5" descr="Screen Shot 2013-03-11 at 2.23.27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4000" y="24155400"/>
            <a:ext cx="10819219" cy="7239000"/>
          </a:xfrm>
          <a:prstGeom prst="rect">
            <a:avLst/>
          </a:prstGeom>
        </p:spPr>
      </p:pic>
      <p:pic>
        <p:nvPicPr>
          <p:cNvPr id="7" name="Picture 6" descr="Screen Shot 2013-03-11 at 2.23.37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841695" y="16459200"/>
            <a:ext cx="12999505" cy="7308850"/>
          </a:xfrm>
          <a:prstGeom prst="rect">
            <a:avLst/>
          </a:prstGeom>
        </p:spPr>
      </p:pic>
      <p:sp>
        <p:nvSpPr>
          <p:cNvPr id="26" name="TextBox 25"/>
          <p:cNvSpPr txBox="1"/>
          <p:nvPr/>
        </p:nvSpPr>
        <p:spPr>
          <a:xfrm>
            <a:off x="1066800" y="30022800"/>
            <a:ext cx="9982200" cy="2308324"/>
          </a:xfrm>
          <a:prstGeom prst="rect">
            <a:avLst/>
          </a:prstGeom>
          <a:solidFill>
            <a:schemeClr val="tx2">
              <a:lumMod val="20000"/>
              <a:lumOff val="80000"/>
              <a:alpha val="50000"/>
            </a:schemeClr>
          </a:solidFill>
          <a:ln>
            <a:solidFill>
              <a:schemeClr val="accent1"/>
            </a:solidFill>
          </a:ln>
        </p:spPr>
        <p:txBody>
          <a:bodyPr wrap="square" rtlCol="0">
            <a:spAutoFit/>
          </a:bodyPr>
          <a:lstStyle/>
          <a:p>
            <a:endParaRPr lang="en-US" sz="3600" dirty="0" smtClean="0">
              <a:latin typeface="Palatino Linotype" pitchFamily="18" charset="0"/>
            </a:endParaRPr>
          </a:p>
          <a:p>
            <a:pPr marL="571500" indent="-571500">
              <a:buFont typeface="Arial"/>
              <a:buChar char="•"/>
            </a:pPr>
            <a:r>
              <a:rPr lang="en-US" sz="3600" dirty="0" err="1" smtClean="0">
                <a:latin typeface="Palatino Linotype" pitchFamily="18" charset="0"/>
              </a:rPr>
              <a:t>Reefquest</a:t>
            </a:r>
            <a:r>
              <a:rPr lang="en-US" sz="3600" dirty="0" smtClean="0">
                <a:latin typeface="Palatino Linotype" pitchFamily="18" charset="0"/>
              </a:rPr>
              <a:t> team</a:t>
            </a:r>
          </a:p>
          <a:p>
            <a:pPr marL="571500" indent="-571500">
              <a:buFont typeface="Arial"/>
              <a:buChar char="•"/>
            </a:pPr>
            <a:r>
              <a:rPr lang="en-US" sz="3600" dirty="0" smtClean="0">
                <a:latin typeface="Palatino Linotype" pitchFamily="18" charset="0"/>
              </a:rPr>
              <a:t>Onset HOBO data logger</a:t>
            </a:r>
          </a:p>
          <a:p>
            <a:endParaRPr lang="en-US" sz="3600" dirty="0" smtClean="0">
              <a:latin typeface="Palatino Linotype" pitchFamily="18" charset="0"/>
            </a:endParaRPr>
          </a:p>
        </p:txBody>
      </p:sp>
      <p:sp>
        <p:nvSpPr>
          <p:cNvPr id="27" name="Text Box 7"/>
          <p:cNvSpPr txBox="1">
            <a:spLocks noChangeArrowheads="1"/>
          </p:cNvSpPr>
          <p:nvPr/>
        </p:nvSpPr>
        <p:spPr bwMode="auto">
          <a:xfrm>
            <a:off x="1066800" y="29032199"/>
            <a:ext cx="9982200" cy="1015469"/>
          </a:xfrm>
          <a:prstGeom prst="rect">
            <a:avLst/>
          </a:prstGeom>
          <a:solidFill>
            <a:schemeClr val="tx2">
              <a:lumMod val="60000"/>
              <a:lumOff val="40000"/>
            </a:schemeClr>
          </a:solidFill>
          <a:ln w="9525">
            <a:solidFill>
              <a:schemeClr val="accent1"/>
            </a:solidFill>
            <a:miter lim="800000"/>
            <a:headEnd/>
            <a:tailEnd/>
          </a:ln>
          <a:effectLst/>
        </p:spPr>
        <p:txBody>
          <a:bodyPr wrap="square" lIns="91267" tIns="45624" rIns="91267" bIns="45624">
            <a:spAutoFit/>
          </a:bodyPr>
          <a:lstStyle/>
          <a:p>
            <a:pPr algn="ctr" eaLnBrk="0" hangingPunct="0">
              <a:spcBef>
                <a:spcPct val="50000"/>
              </a:spcBef>
            </a:pPr>
            <a:r>
              <a:rPr lang="en-US" sz="6000" b="1" dirty="0" smtClean="0">
                <a:solidFill>
                  <a:srgbClr val="F8F8F8"/>
                </a:solidFill>
                <a:latin typeface="Palatino Linotype" pitchFamily="18" charset="0"/>
              </a:rPr>
              <a:t>References</a:t>
            </a:r>
            <a:endParaRPr lang="en-US" sz="6000" b="1" dirty="0">
              <a:solidFill>
                <a:srgbClr val="F8F8F8"/>
              </a:solidFill>
              <a:latin typeface="Palatino Linotype"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1172</TotalTime>
  <Words>314</Words>
  <Application>Microsoft Macintosh PowerPoint</Application>
  <PresentationFormat>Custom</PresentationFormat>
  <Paragraphs>18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California Polytechnic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Bryan Rebar</dc:creator>
  <cp:lastModifiedBy>Ariel Simons</cp:lastModifiedBy>
  <cp:revision>46</cp:revision>
  <dcterms:created xsi:type="dcterms:W3CDTF">2010-07-07T22:15:31Z</dcterms:created>
  <dcterms:modified xsi:type="dcterms:W3CDTF">2013-03-11T21:44:14Z</dcterms:modified>
</cp:coreProperties>
</file>